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3" roundtripDataSignature="AMtx7mipmvwDfc0vrPnDJc7GeiK3xX5xd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 name="Google Shape;11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 name="Google Shape;16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2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6" name="Google Shape;16;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2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2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2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2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2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2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2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2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2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6.png"/><Relationship Id="rId7"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14.png"/><Relationship Id="rId5"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
              <a:t>Assignment 3</a:t>
            </a:r>
            <a:endParaRPr/>
          </a:p>
        </p:txBody>
      </p:sp>
      <p:sp>
        <p:nvSpPr>
          <p:cNvPr id="55" name="Google Shape;55;p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a:t>Your name: bmackenzie3</a:t>
            </a:r>
            <a:endParaRPr/>
          </a:p>
          <a:p>
            <a:pPr indent="0" lvl="0" marL="0" rtl="0" algn="ctr">
              <a:lnSpc>
                <a:spcPct val="100000"/>
              </a:lnSpc>
              <a:spcBef>
                <a:spcPts val="0"/>
              </a:spcBef>
              <a:spcAft>
                <a:spcPts val="0"/>
              </a:spcAft>
              <a:buSzPts val="2800"/>
              <a:buNone/>
            </a:pPr>
            <a:r>
              <a:rPr lang="en"/>
              <a:t>Your GTID: 903459506</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What do saliency map and Gradcam tell you</a:t>
            </a:r>
            <a:endParaRPr/>
          </a:p>
        </p:txBody>
      </p:sp>
      <p:sp>
        <p:nvSpPr>
          <p:cNvPr id="118" name="Google Shape;118;p1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Answer: They both tell us which parts of the image contribute to which degree to particular layers, or to the overall classification outcome.  They tell us the relative importance of different pixels for </a:t>
            </a:r>
            <a:r>
              <a:rPr lang="en"/>
              <a:t>specific classification tasks.  Viewed another way, they tell us the degree to which different pixels elicit activation of various filters or even neurons.  In many of the example images, the greatest activations seem to occur around animal faces (and, I suppose, the ‘faces’ of the hay).  I don’t know whether this implies a sensitivity in the model to faces in general or just to collections of edges and motifs that are more prevalent in these areas, but activations do seem denser here.</a:t>
            </a:r>
            <a:endParaRPr/>
          </a:p>
          <a:p>
            <a:pPr indent="0" lvl="0" marL="457200" rtl="0" algn="l">
              <a:lnSpc>
                <a:spcPct val="115000"/>
              </a:lnSpc>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Fooling Image</a:t>
            </a:r>
            <a:endParaRPr/>
          </a:p>
        </p:txBody>
      </p:sp>
      <p:sp>
        <p:nvSpPr>
          <p:cNvPr id="124" name="Google Shape;124;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Include the fooling image here</a:t>
            </a:r>
            <a:endParaRPr/>
          </a:p>
        </p:txBody>
      </p:sp>
      <p:pic>
        <p:nvPicPr>
          <p:cNvPr id="125" name="Google Shape;125;p11"/>
          <p:cNvPicPr preferRelativeResize="0"/>
          <p:nvPr/>
        </p:nvPicPr>
        <p:blipFill>
          <a:blip r:embed="rId3">
            <a:alphaModFix/>
          </a:blip>
          <a:stretch>
            <a:fillRect/>
          </a:stretch>
        </p:blipFill>
        <p:spPr>
          <a:xfrm>
            <a:off x="0" y="955675"/>
            <a:ext cx="9144000" cy="3810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Fooling Image</a:t>
            </a:r>
            <a:endParaRPr/>
          </a:p>
        </p:txBody>
      </p:sp>
      <p:sp>
        <p:nvSpPr>
          <p:cNvPr id="131" name="Google Shape;131;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a:t>What insights do you get from fooling images:</a:t>
            </a:r>
            <a:endParaRPr/>
          </a:p>
          <a:p>
            <a:pPr indent="-342900" lvl="0" marL="457200" rtl="0" algn="l">
              <a:lnSpc>
                <a:spcPct val="115000"/>
              </a:lnSpc>
              <a:spcBef>
                <a:spcPts val="1600"/>
              </a:spcBef>
              <a:spcAft>
                <a:spcPts val="0"/>
              </a:spcAft>
              <a:buSzPts val="1800"/>
              <a:buChar char="●"/>
            </a:pPr>
            <a:r>
              <a:rPr lang="en"/>
              <a:t>Answer: </a:t>
            </a:r>
            <a:br>
              <a:rPr lang="en"/>
            </a:br>
            <a:r>
              <a:rPr lang="en"/>
              <a:t>Relatively minor noise from a human visual perspective can fool models, underscoring the idea that you don’t need to have a substantially (from a human visual standpoint) different image in terms of edges, motifs, or other higher level features in order to change the </a:t>
            </a:r>
            <a:r>
              <a:rPr lang="en"/>
              <a:t>classification</a:t>
            </a:r>
            <a:r>
              <a:rPr lang="en"/>
              <a:t> outcome.  This also underscores how CNN’s classify differently than humans do and may particularly highlight a texture bias.  The location of the noise in the hay image indicates that both background and foreground changes contributed to the fooling, but most of the noise seems to have been applied to the hay itself, possibly implying that changes to local features there were key.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Class Visualization</a:t>
            </a:r>
            <a:endParaRPr/>
          </a:p>
        </p:txBody>
      </p:sp>
      <p:pic>
        <p:nvPicPr>
          <p:cNvPr id="137" name="Google Shape;137;p13"/>
          <p:cNvPicPr preferRelativeResize="0"/>
          <p:nvPr/>
        </p:nvPicPr>
        <p:blipFill>
          <a:blip r:embed="rId3">
            <a:alphaModFix/>
          </a:blip>
          <a:stretch>
            <a:fillRect/>
          </a:stretch>
        </p:blipFill>
        <p:spPr>
          <a:xfrm>
            <a:off x="-47825" y="1584507"/>
            <a:ext cx="2031488" cy="2031489"/>
          </a:xfrm>
          <a:prstGeom prst="rect">
            <a:avLst/>
          </a:prstGeom>
          <a:noFill/>
          <a:ln>
            <a:noFill/>
          </a:ln>
        </p:spPr>
      </p:pic>
      <p:pic>
        <p:nvPicPr>
          <p:cNvPr id="138" name="Google Shape;138;p13"/>
          <p:cNvPicPr preferRelativeResize="0"/>
          <p:nvPr/>
        </p:nvPicPr>
        <p:blipFill>
          <a:blip r:embed="rId4">
            <a:alphaModFix/>
          </a:blip>
          <a:stretch>
            <a:fillRect/>
          </a:stretch>
        </p:blipFill>
        <p:spPr>
          <a:xfrm>
            <a:off x="1783168" y="1584505"/>
            <a:ext cx="2031488" cy="2031489"/>
          </a:xfrm>
          <a:prstGeom prst="rect">
            <a:avLst/>
          </a:prstGeom>
          <a:noFill/>
          <a:ln>
            <a:noFill/>
          </a:ln>
        </p:spPr>
      </p:pic>
      <p:pic>
        <p:nvPicPr>
          <p:cNvPr id="139" name="Google Shape;139;p13"/>
          <p:cNvPicPr preferRelativeResize="0"/>
          <p:nvPr/>
        </p:nvPicPr>
        <p:blipFill>
          <a:blip r:embed="rId5">
            <a:alphaModFix/>
          </a:blip>
          <a:stretch>
            <a:fillRect/>
          </a:stretch>
        </p:blipFill>
        <p:spPr>
          <a:xfrm>
            <a:off x="7112512" y="1584511"/>
            <a:ext cx="2031488" cy="2031489"/>
          </a:xfrm>
          <a:prstGeom prst="rect">
            <a:avLst/>
          </a:prstGeom>
          <a:noFill/>
          <a:ln>
            <a:noFill/>
          </a:ln>
        </p:spPr>
      </p:pic>
      <p:pic>
        <p:nvPicPr>
          <p:cNvPr id="140" name="Google Shape;140;p13"/>
          <p:cNvPicPr preferRelativeResize="0"/>
          <p:nvPr/>
        </p:nvPicPr>
        <p:blipFill>
          <a:blip r:embed="rId6">
            <a:alphaModFix/>
          </a:blip>
          <a:stretch>
            <a:fillRect/>
          </a:stretch>
        </p:blipFill>
        <p:spPr>
          <a:xfrm>
            <a:off x="5333814" y="1584501"/>
            <a:ext cx="2031488" cy="2031489"/>
          </a:xfrm>
          <a:prstGeom prst="rect">
            <a:avLst/>
          </a:prstGeom>
          <a:noFill/>
          <a:ln>
            <a:noFill/>
          </a:ln>
        </p:spPr>
      </p:pic>
      <p:pic>
        <p:nvPicPr>
          <p:cNvPr id="141" name="Google Shape;141;p13"/>
          <p:cNvPicPr preferRelativeResize="0"/>
          <p:nvPr/>
        </p:nvPicPr>
        <p:blipFill>
          <a:blip r:embed="rId7">
            <a:alphaModFix/>
          </a:blip>
          <a:stretch>
            <a:fillRect/>
          </a:stretch>
        </p:blipFill>
        <p:spPr>
          <a:xfrm>
            <a:off x="3556656" y="1584500"/>
            <a:ext cx="2031488" cy="203148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
              <a:t>Style Transfer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Composition VII + Tubingen</a:t>
            </a:r>
            <a:endParaRPr/>
          </a:p>
        </p:txBody>
      </p:sp>
      <p:sp>
        <p:nvSpPr>
          <p:cNvPr id="152" name="Google Shape;152;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Include both original images and the transferred image</a:t>
            </a:r>
            <a:endParaRPr/>
          </a:p>
        </p:txBody>
      </p:sp>
      <p:pic>
        <p:nvPicPr>
          <p:cNvPr id="153" name="Google Shape;153;p15"/>
          <p:cNvPicPr preferRelativeResize="0"/>
          <p:nvPr/>
        </p:nvPicPr>
        <p:blipFill>
          <a:blip r:embed="rId3">
            <a:alphaModFix/>
          </a:blip>
          <a:stretch>
            <a:fillRect/>
          </a:stretch>
        </p:blipFill>
        <p:spPr>
          <a:xfrm>
            <a:off x="4400550" y="1297774"/>
            <a:ext cx="4455616" cy="3341700"/>
          </a:xfrm>
          <a:prstGeom prst="rect">
            <a:avLst/>
          </a:prstGeom>
          <a:noFill/>
          <a:ln>
            <a:noFill/>
          </a:ln>
        </p:spPr>
      </p:pic>
      <p:pic>
        <p:nvPicPr>
          <p:cNvPr id="154" name="Google Shape;154;p15"/>
          <p:cNvPicPr preferRelativeResize="0"/>
          <p:nvPr/>
        </p:nvPicPr>
        <p:blipFill>
          <a:blip r:embed="rId4">
            <a:alphaModFix/>
          </a:blip>
          <a:stretch>
            <a:fillRect/>
          </a:stretch>
        </p:blipFill>
        <p:spPr>
          <a:xfrm>
            <a:off x="438150" y="1297775"/>
            <a:ext cx="4276725" cy="3207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Scream + Tubingen</a:t>
            </a:r>
            <a:endParaRPr/>
          </a:p>
        </p:txBody>
      </p:sp>
      <p:sp>
        <p:nvSpPr>
          <p:cNvPr id="160" name="Google Shape;160;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Include both original images and the transferred image</a:t>
            </a:r>
            <a:endParaRPr/>
          </a:p>
        </p:txBody>
      </p:sp>
      <p:pic>
        <p:nvPicPr>
          <p:cNvPr id="161" name="Google Shape;161;p16"/>
          <p:cNvPicPr preferRelativeResize="0"/>
          <p:nvPr/>
        </p:nvPicPr>
        <p:blipFill>
          <a:blip r:embed="rId3">
            <a:alphaModFix/>
          </a:blip>
          <a:stretch>
            <a:fillRect/>
          </a:stretch>
        </p:blipFill>
        <p:spPr>
          <a:xfrm>
            <a:off x="0" y="1017725"/>
            <a:ext cx="4920000" cy="3690006"/>
          </a:xfrm>
          <a:prstGeom prst="rect">
            <a:avLst/>
          </a:prstGeom>
          <a:noFill/>
          <a:ln>
            <a:noFill/>
          </a:ln>
        </p:spPr>
      </p:pic>
      <p:pic>
        <p:nvPicPr>
          <p:cNvPr id="162" name="Google Shape;162;p16"/>
          <p:cNvPicPr preferRelativeResize="0"/>
          <p:nvPr/>
        </p:nvPicPr>
        <p:blipFill>
          <a:blip r:embed="rId4">
            <a:alphaModFix/>
          </a:blip>
          <a:stretch>
            <a:fillRect/>
          </a:stretch>
        </p:blipFill>
        <p:spPr>
          <a:xfrm>
            <a:off x="4667250" y="1052513"/>
            <a:ext cx="4476750" cy="335756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Starry Night + Tubingen</a:t>
            </a:r>
            <a:endParaRPr/>
          </a:p>
        </p:txBody>
      </p:sp>
      <p:sp>
        <p:nvSpPr>
          <p:cNvPr id="168" name="Google Shape;168;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Include both original images and the transferred image</a:t>
            </a:r>
            <a:endParaRPr/>
          </a:p>
        </p:txBody>
      </p:sp>
      <p:pic>
        <p:nvPicPr>
          <p:cNvPr id="169" name="Google Shape;169;p17"/>
          <p:cNvPicPr preferRelativeResize="0"/>
          <p:nvPr/>
        </p:nvPicPr>
        <p:blipFill>
          <a:blip r:embed="rId3">
            <a:alphaModFix/>
          </a:blip>
          <a:stretch>
            <a:fillRect/>
          </a:stretch>
        </p:blipFill>
        <p:spPr>
          <a:xfrm>
            <a:off x="0" y="1060450"/>
            <a:ext cx="5448301" cy="4086226"/>
          </a:xfrm>
          <a:prstGeom prst="rect">
            <a:avLst/>
          </a:prstGeom>
          <a:noFill/>
          <a:ln>
            <a:noFill/>
          </a:ln>
        </p:spPr>
      </p:pic>
      <p:pic>
        <p:nvPicPr>
          <p:cNvPr id="170" name="Google Shape;170;p17"/>
          <p:cNvPicPr preferRelativeResize="0"/>
          <p:nvPr/>
        </p:nvPicPr>
        <p:blipFill>
          <a:blip r:embed="rId4">
            <a:alphaModFix/>
          </a:blip>
          <a:stretch>
            <a:fillRect/>
          </a:stretch>
        </p:blipFill>
        <p:spPr>
          <a:xfrm>
            <a:off x="4979450" y="1298975"/>
            <a:ext cx="4164550" cy="3123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
              <a:t>Visualization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3"/>
          <p:cNvPicPr preferRelativeResize="0"/>
          <p:nvPr/>
        </p:nvPicPr>
        <p:blipFill>
          <a:blip r:embed="rId3">
            <a:alphaModFix/>
          </a:blip>
          <a:stretch>
            <a:fillRect/>
          </a:stretch>
        </p:blipFill>
        <p:spPr>
          <a:xfrm>
            <a:off x="0" y="1555975"/>
            <a:ext cx="7056951" cy="2940400"/>
          </a:xfrm>
          <a:prstGeom prst="rect">
            <a:avLst/>
          </a:prstGeom>
          <a:noFill/>
          <a:ln>
            <a:noFill/>
          </a:ln>
        </p:spPr>
      </p:pic>
      <p:sp>
        <p:nvSpPr>
          <p:cNvPr id="66" name="Google Shape;66;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Saliency Map</a:t>
            </a:r>
            <a:endParaRPr/>
          </a:p>
        </p:txBody>
      </p:sp>
      <p:sp>
        <p:nvSpPr>
          <p:cNvPr id="67" name="Google Shape;67;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Include your saliency map here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id="72" name="Google Shape;72;p4"/>
          <p:cNvPicPr preferRelativeResize="0"/>
          <p:nvPr/>
        </p:nvPicPr>
        <p:blipFill>
          <a:blip r:embed="rId3">
            <a:alphaModFix/>
          </a:blip>
          <a:stretch>
            <a:fillRect/>
          </a:stretch>
        </p:blipFill>
        <p:spPr>
          <a:xfrm>
            <a:off x="0" y="643718"/>
            <a:ext cx="7747700" cy="5036024"/>
          </a:xfrm>
          <a:prstGeom prst="rect">
            <a:avLst/>
          </a:prstGeom>
          <a:noFill/>
          <a:ln>
            <a:noFill/>
          </a:ln>
        </p:spPr>
      </p:pic>
      <p:sp>
        <p:nvSpPr>
          <p:cNvPr id="73" name="Google Shape;73;p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Include your saliency map from Captum here</a:t>
            </a:r>
            <a:endParaRPr/>
          </a:p>
        </p:txBody>
      </p:sp>
      <p:sp>
        <p:nvSpPr>
          <p:cNvPr id="74" name="Google Shape;74;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Saliency Map</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pic>
        <p:nvPicPr>
          <p:cNvPr id="79" name="Google Shape;79;p5"/>
          <p:cNvPicPr preferRelativeResize="0"/>
          <p:nvPr/>
        </p:nvPicPr>
        <p:blipFill>
          <a:blip r:embed="rId3">
            <a:alphaModFix/>
          </a:blip>
          <a:stretch>
            <a:fillRect/>
          </a:stretch>
        </p:blipFill>
        <p:spPr>
          <a:xfrm>
            <a:off x="406800" y="-38900"/>
            <a:ext cx="5642301" cy="5642301"/>
          </a:xfrm>
          <a:prstGeom prst="rect">
            <a:avLst/>
          </a:prstGeom>
          <a:noFill/>
          <a:ln>
            <a:noFill/>
          </a:ln>
        </p:spPr>
      </p:pic>
      <p:sp>
        <p:nvSpPr>
          <p:cNvPr id="80" name="Google Shape;80;p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Include your visualization of Guided Backprop here</a:t>
            </a:r>
            <a:endParaRPr/>
          </a:p>
        </p:txBody>
      </p:sp>
      <p:sp>
        <p:nvSpPr>
          <p:cNvPr id="81" name="Google Shape;8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GradCam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id="86" name="Google Shape;86;p6"/>
          <p:cNvPicPr preferRelativeResize="0"/>
          <p:nvPr/>
        </p:nvPicPr>
        <p:blipFill>
          <a:blip r:embed="rId3">
            <a:alphaModFix/>
          </a:blip>
          <a:stretch>
            <a:fillRect/>
          </a:stretch>
        </p:blipFill>
        <p:spPr>
          <a:xfrm>
            <a:off x="419384" y="0"/>
            <a:ext cx="5143501" cy="5143501"/>
          </a:xfrm>
          <a:prstGeom prst="rect">
            <a:avLst/>
          </a:prstGeom>
          <a:noFill/>
          <a:ln>
            <a:noFill/>
          </a:ln>
        </p:spPr>
      </p:pic>
      <p:sp>
        <p:nvSpPr>
          <p:cNvPr id="87" name="Google Shape;87;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Include your visualization of GradCam here</a:t>
            </a:r>
            <a:endParaRPr/>
          </a:p>
          <a:p>
            <a:pPr indent="0" lvl="0" marL="0" rtl="0" algn="l">
              <a:lnSpc>
                <a:spcPct val="115000"/>
              </a:lnSpc>
              <a:spcBef>
                <a:spcPts val="1600"/>
              </a:spcBef>
              <a:spcAft>
                <a:spcPts val="1600"/>
              </a:spcAft>
              <a:buSzPts val="1800"/>
              <a:buNone/>
            </a:pPr>
            <a:r>
              <a:t/>
            </a:r>
            <a:endParaRPr/>
          </a:p>
        </p:txBody>
      </p:sp>
      <p:sp>
        <p:nvSpPr>
          <p:cNvPr id="88" name="Google Shape;88;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GradCam</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7"/>
          <p:cNvPicPr preferRelativeResize="0"/>
          <p:nvPr/>
        </p:nvPicPr>
        <p:blipFill>
          <a:blip r:embed="rId3">
            <a:alphaModFix/>
          </a:blip>
          <a:stretch>
            <a:fillRect/>
          </a:stretch>
        </p:blipFill>
        <p:spPr>
          <a:xfrm>
            <a:off x="343125" y="0"/>
            <a:ext cx="5713050" cy="5713050"/>
          </a:xfrm>
          <a:prstGeom prst="rect">
            <a:avLst/>
          </a:prstGeom>
          <a:noFill/>
          <a:ln>
            <a:noFill/>
          </a:ln>
        </p:spPr>
      </p:pic>
      <p:sp>
        <p:nvSpPr>
          <p:cNvPr id="94" name="Google Shape;94;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Include your visualization of Guided GradCam here</a:t>
            </a:r>
            <a:endParaRPr/>
          </a:p>
          <a:p>
            <a:pPr indent="0" lvl="0" marL="0" rtl="0" algn="l">
              <a:lnSpc>
                <a:spcPct val="115000"/>
              </a:lnSpc>
              <a:spcBef>
                <a:spcPts val="1600"/>
              </a:spcBef>
              <a:spcAft>
                <a:spcPts val="1600"/>
              </a:spcAft>
              <a:buSzPts val="1800"/>
              <a:buNone/>
            </a:pPr>
            <a:r>
              <a:t/>
            </a:r>
            <a:endParaRPr/>
          </a:p>
        </p:txBody>
      </p:sp>
      <p:sp>
        <p:nvSpPr>
          <p:cNvPr id="95" name="Google Shape;95;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GradCam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8"/>
          <p:cNvPicPr preferRelativeResize="0"/>
          <p:nvPr/>
        </p:nvPicPr>
        <p:blipFill>
          <a:blip r:embed="rId3">
            <a:alphaModFix/>
          </a:blip>
          <a:stretch>
            <a:fillRect/>
          </a:stretch>
        </p:blipFill>
        <p:spPr>
          <a:xfrm>
            <a:off x="4336405" y="1501099"/>
            <a:ext cx="4572000" cy="2971800"/>
          </a:xfrm>
          <a:prstGeom prst="rect">
            <a:avLst/>
          </a:prstGeom>
          <a:noFill/>
          <a:ln>
            <a:noFill/>
          </a:ln>
        </p:spPr>
      </p:pic>
      <p:pic>
        <p:nvPicPr>
          <p:cNvPr id="101" name="Google Shape;101;p8"/>
          <p:cNvPicPr preferRelativeResize="0"/>
          <p:nvPr/>
        </p:nvPicPr>
        <p:blipFill>
          <a:blip r:embed="rId4">
            <a:alphaModFix/>
          </a:blip>
          <a:stretch>
            <a:fillRect/>
          </a:stretch>
        </p:blipFill>
        <p:spPr>
          <a:xfrm>
            <a:off x="261775" y="1501094"/>
            <a:ext cx="4641200" cy="3016780"/>
          </a:xfrm>
          <a:prstGeom prst="rect">
            <a:avLst/>
          </a:prstGeom>
          <a:noFill/>
          <a:ln>
            <a:noFill/>
          </a:ln>
        </p:spPr>
      </p:pic>
      <p:sp>
        <p:nvSpPr>
          <p:cNvPr id="102" name="Google Shape;102;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GradCam</a:t>
            </a:r>
            <a:endParaRPr/>
          </a:p>
        </p:txBody>
      </p:sp>
      <p:sp>
        <p:nvSpPr>
          <p:cNvPr id="103" name="Google Shape;103;p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
              <a:t>Include your visualization of Guided Backprop and Guided Gradcam from Captum here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9"/>
          <p:cNvPicPr preferRelativeResize="0"/>
          <p:nvPr/>
        </p:nvPicPr>
        <p:blipFill rotWithShape="1">
          <a:blip r:embed="rId3">
            <a:alphaModFix/>
          </a:blip>
          <a:srcRect b="0" l="0" r="8332" t="0"/>
          <a:stretch/>
        </p:blipFill>
        <p:spPr>
          <a:xfrm>
            <a:off x="2636150" y="1387300"/>
            <a:ext cx="3417225" cy="2423174"/>
          </a:xfrm>
          <a:prstGeom prst="rect">
            <a:avLst/>
          </a:prstGeom>
          <a:noFill/>
          <a:ln>
            <a:noFill/>
          </a:ln>
        </p:spPr>
      </p:pic>
      <p:pic>
        <p:nvPicPr>
          <p:cNvPr id="109" name="Google Shape;109;p9"/>
          <p:cNvPicPr preferRelativeResize="0"/>
          <p:nvPr/>
        </p:nvPicPr>
        <p:blipFill rotWithShape="1">
          <a:blip r:embed="rId4">
            <a:alphaModFix/>
          </a:blip>
          <a:srcRect b="0" l="8332" r="0" t="0"/>
          <a:stretch/>
        </p:blipFill>
        <p:spPr>
          <a:xfrm>
            <a:off x="6031575" y="1387300"/>
            <a:ext cx="3417225" cy="2423174"/>
          </a:xfrm>
          <a:prstGeom prst="rect">
            <a:avLst/>
          </a:prstGeom>
          <a:noFill/>
          <a:ln>
            <a:noFill/>
          </a:ln>
        </p:spPr>
      </p:pic>
      <p:pic>
        <p:nvPicPr>
          <p:cNvPr id="110" name="Google Shape;110;p9"/>
          <p:cNvPicPr preferRelativeResize="0"/>
          <p:nvPr/>
        </p:nvPicPr>
        <p:blipFill rotWithShape="1">
          <a:blip r:embed="rId5">
            <a:alphaModFix/>
          </a:blip>
          <a:srcRect b="0" l="11316" r="10313" t="0"/>
          <a:stretch/>
        </p:blipFill>
        <p:spPr>
          <a:xfrm>
            <a:off x="130600" y="1416450"/>
            <a:ext cx="2837050" cy="2353202"/>
          </a:xfrm>
          <a:prstGeom prst="rect">
            <a:avLst/>
          </a:prstGeom>
          <a:noFill/>
          <a:ln>
            <a:noFill/>
          </a:ln>
        </p:spPr>
      </p:pic>
      <p:sp>
        <p:nvSpPr>
          <p:cNvPr id="111" name="Google Shape;111;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GradCam</a:t>
            </a:r>
            <a:endParaRPr/>
          </a:p>
        </p:txBody>
      </p:sp>
      <p:sp>
        <p:nvSpPr>
          <p:cNvPr id="112" name="Google Shape;112;p9"/>
          <p:cNvSpPr txBox="1"/>
          <p:nvPr>
            <p:ph idx="1" type="body"/>
          </p:nvPr>
        </p:nvSpPr>
        <p:spPr>
          <a:xfrm>
            <a:off x="387900" y="1152475"/>
            <a:ext cx="8520600" cy="3416400"/>
          </a:xfrm>
          <a:prstGeom prst="rect">
            <a:avLst/>
          </a:prstGeom>
          <a:noFill/>
          <a:ln>
            <a:noFill/>
          </a:ln>
        </p:spPr>
        <p:txBody>
          <a:bodyPr anchorCtr="0" anchor="t" bIns="91425" lIns="91425" spcFirstLastPara="1" rIns="91425" wrap="square" tIns="91425">
            <a:noAutofit/>
          </a:bodyPr>
          <a:lstStyle/>
          <a:p>
            <a:pPr indent="-333375" lvl="0" marL="457200" rtl="0" algn="l">
              <a:lnSpc>
                <a:spcPct val="100000"/>
              </a:lnSpc>
              <a:spcBef>
                <a:spcPts val="1100"/>
              </a:spcBef>
              <a:spcAft>
                <a:spcPts val="0"/>
              </a:spcAft>
              <a:buClr>
                <a:schemeClr val="dk1"/>
              </a:buClr>
              <a:buSzPts val="1650"/>
              <a:buChar char="●"/>
            </a:pPr>
            <a:r>
              <a:rPr lang="en" sz="1650">
                <a:solidFill>
                  <a:schemeClr val="dk1"/>
                </a:solidFill>
                <a:highlight>
                  <a:srgbClr val="FFFFFF"/>
                </a:highlight>
              </a:rPr>
              <a:t>Visualization of layers and neurons using Captum here:</a:t>
            </a:r>
            <a:endParaRPr sz="1650">
              <a:solidFill>
                <a:schemeClr val="dk1"/>
              </a:solidFill>
              <a:highlight>
                <a:srgbClr val="FFFFFF"/>
              </a:highlight>
            </a:endParaRPr>
          </a:p>
          <a:p>
            <a:pPr indent="0" lvl="0" marL="0" rtl="0" algn="l">
              <a:lnSpc>
                <a:spcPct val="115000"/>
              </a:lnSpc>
              <a:spcBef>
                <a:spcPts val="0"/>
              </a:spcBef>
              <a:spcAft>
                <a:spcPts val="1600"/>
              </a:spcAft>
              <a:buSzPts val="18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